
<file path=[Content_Types].xml><?xml version="1.0" encoding="utf-8"?>
<Types xmlns="http://schemas.openxmlformats.org/package/2006/content-types">
  <Default Extension="jpeg" ContentType="image/jpeg"/>
  <Default Extension="png" ContentType="image/png"/>
  <Default Extension="wdp" ContentType="image/vnd.ms-photo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sldIdLst>
    <p:sldId id="262" r:id="rId3"/>
    <p:sldId id="351" r:id="rId5"/>
    <p:sldId id="352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72D5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3" d="100"/>
          <a:sy n="63" d="100"/>
        </p:scale>
        <p:origin x="1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tableStyles" Target="tableStyles.xml"/><Relationship Id="rId8" Type="http://schemas.openxmlformats.org/officeDocument/2006/relationships/viewProps" Target="viewProps.xml"/><Relationship Id="rId7" Type="http://schemas.openxmlformats.org/officeDocument/2006/relationships/presProps" Target="presProps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55F7C7-5C14-4452-9138-28B038515F54}" type="datetimeFigureOut">
              <a:rPr lang="en-US" smtClean="0"/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DE9D24-E236-465E-99DD-684DBF014265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E9D24-E236-465E-99DD-684DBF014265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E9D24-E236-465E-99DD-684DBF014265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DE9D24-E236-465E-99DD-684DBF014265}" type="slidenum">
              <a:rPr lang="en-US" smtClean="0"/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A403-E6C7-4B22-BC72-507347AA74D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21DCB-57F4-43D1-AC6F-F49420CE6F9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A403-E6C7-4B22-BC72-507347AA74D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21DCB-57F4-43D1-AC6F-F49420CE6F9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A403-E6C7-4B22-BC72-507347AA74D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21DCB-57F4-43D1-AC6F-F49420CE6F9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A403-E6C7-4B22-BC72-507347AA74D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21DCB-57F4-43D1-AC6F-F49420CE6F9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A403-E6C7-4B22-BC72-507347AA74D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21DCB-57F4-43D1-AC6F-F49420CE6F9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A403-E6C7-4B22-BC72-507347AA74D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21DCB-57F4-43D1-AC6F-F49420CE6F9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A403-E6C7-4B22-BC72-507347AA74DA}" type="datetimeFigureOut">
              <a:rPr lang="en-US" smtClean="0"/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21DCB-57F4-43D1-AC6F-F49420CE6F9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A403-E6C7-4B22-BC72-507347AA74DA}" type="datetimeFigureOut">
              <a:rPr lang="en-US" smtClean="0"/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21DCB-57F4-43D1-AC6F-F49420CE6F9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A403-E6C7-4B22-BC72-507347AA74DA}" type="datetimeFigureOut">
              <a:rPr lang="en-US" smtClean="0"/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21DCB-57F4-43D1-AC6F-F49420CE6F9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A403-E6C7-4B22-BC72-507347AA74D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21DCB-57F4-43D1-AC6F-F49420CE6F9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  <a:endParaRPr 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CA403-E6C7-4B22-BC72-507347AA74DA}" type="datetimeFigureOut">
              <a:rPr lang="en-US" smtClean="0"/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A21DCB-57F4-43D1-AC6F-F49420CE6F98}" type="slidenum">
              <a:rPr lang="en-US" smtClean="0"/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  <a:endParaRPr lang="en-US" smtClean="0"/>
          </a:p>
          <a:p>
            <a:pPr lvl="1"/>
            <a:r>
              <a:rPr lang="en-US" smtClean="0"/>
              <a:t>Second level</a:t>
            </a:r>
            <a:endParaRPr lang="en-US" smtClean="0"/>
          </a:p>
          <a:p>
            <a:pPr lvl="2"/>
            <a:r>
              <a:rPr lang="en-US" smtClean="0"/>
              <a:t>Third level</a:t>
            </a:r>
            <a:endParaRPr lang="en-US" smtClean="0"/>
          </a:p>
          <a:p>
            <a:pPr lvl="3"/>
            <a:r>
              <a:rPr lang="en-US" smtClean="0"/>
              <a:t>Fourth level</a:t>
            </a:r>
            <a:endParaRPr lang="en-US" smtClean="0"/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0CA403-E6C7-4B22-BC72-507347AA74DA}" type="datetimeFigureOut">
              <a:rPr lang="en-US" smtClean="0"/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A21DCB-57F4-43D1-AC6F-F49420CE6F98}" type="slidenum">
              <a:rPr lang="en-US" smtClean="0"/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2.xml"/><Relationship Id="rId3" Type="http://schemas.microsoft.com/office/2007/relationships/hdphoto" Target="../media/image3.wdp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2.xml"/><Relationship Id="rId4" Type="http://schemas.openxmlformats.org/officeDocument/2006/relationships/slideLayout" Target="../slideLayouts/slideLayout2.xml"/><Relationship Id="rId3" Type="http://schemas.microsoft.com/office/2007/relationships/hdphoto" Target="../media/image3.wdp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3.xml"/><Relationship Id="rId4" Type="http://schemas.openxmlformats.org/officeDocument/2006/relationships/slideLayout" Target="../slideLayouts/slideLayout2.xml"/><Relationship Id="rId3" Type="http://schemas.microsoft.com/office/2007/relationships/hdphoto" Target="../media/image3.wdp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5410" y="354330"/>
            <a:ext cx="11062335" cy="852805"/>
          </a:xfrm>
        </p:spPr>
        <p:txBody>
          <a:bodyPr/>
          <a:p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-261257" y="0"/>
            <a:ext cx="12656457" cy="1207489"/>
          </a:xfrm>
          <a:prstGeom prst="roundRect">
            <a:avLst/>
          </a:prstGeom>
          <a:solidFill>
            <a:srgbClr val="672D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10102403" y="-78058"/>
            <a:ext cx="2292797" cy="2571094"/>
          </a:xfrm>
          <a:prstGeom prst="roundRect">
            <a:avLst/>
          </a:prstGeom>
          <a:solidFill>
            <a:srgbClr val="672D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-260985" y="153670"/>
            <a:ext cx="10363200" cy="89979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247577" y="284159"/>
            <a:ext cx="1706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</a:rPr>
              <a:t>BÀI 1</a:t>
            </a:r>
            <a:endParaRPr lang="en-US" sz="5400" b="1" dirty="0">
              <a:ln>
                <a:solidFill>
                  <a:srgbClr val="7030A0"/>
                </a:solidFill>
              </a:ln>
              <a:solidFill>
                <a:srgbClr val="7030A0"/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199" y="31106"/>
            <a:ext cx="1508589" cy="2129154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-261257" y="0"/>
            <a:ext cx="12656457" cy="1207489"/>
          </a:xfrm>
          <a:prstGeom prst="roundRect">
            <a:avLst/>
          </a:prstGeom>
          <a:solidFill>
            <a:srgbClr val="672D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10102403" y="-78058"/>
            <a:ext cx="2292797" cy="2571094"/>
          </a:xfrm>
          <a:prstGeom prst="roundRect">
            <a:avLst/>
          </a:prstGeom>
          <a:solidFill>
            <a:srgbClr val="672D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-147955" y="69850"/>
            <a:ext cx="10137140" cy="102171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199" y="31106"/>
            <a:ext cx="1508589" cy="2129154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-635" y="354330"/>
            <a:ext cx="10102850" cy="70675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n>
                  <a:solidFill>
                    <a:srgbClr val="672D59"/>
                  </a:solidFill>
                </a:ln>
                <a:solidFill>
                  <a:srgbClr val="672D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SINH TÌM HIỂU BÀI 1</a:t>
            </a:r>
            <a:endParaRPr lang="en-US" sz="4000" b="1" dirty="0">
              <a:ln>
                <a:solidFill>
                  <a:srgbClr val="672D59"/>
                </a:solidFill>
              </a:ln>
              <a:solidFill>
                <a:srgbClr val="672D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61131" y="2597523"/>
            <a:ext cx="11339295" cy="401663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" name="Text Box 1"/>
          <p:cNvSpPr txBox="1"/>
          <p:nvPr/>
        </p:nvSpPr>
        <p:spPr>
          <a:xfrm>
            <a:off x="761365" y="1331595"/>
            <a:ext cx="7924800" cy="62992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r>
              <a:rPr lang="en-US" sz="3500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Vị trí của con người trong tự nhiên</a:t>
            </a:r>
            <a:endParaRPr lang="en-US" sz="3500"/>
          </a:p>
        </p:txBody>
      </p:sp>
      <p:sp>
        <p:nvSpPr>
          <p:cNvPr id="14" name="Flowchart: Delay 13"/>
          <p:cNvSpPr/>
          <p:nvPr/>
        </p:nvSpPr>
        <p:spPr>
          <a:xfrm>
            <a:off x="-203200" y="1331515"/>
            <a:ext cx="777530" cy="629642"/>
          </a:xfrm>
          <a:prstGeom prst="flowChartDelay">
            <a:avLst/>
          </a:prstGeom>
          <a:solidFill>
            <a:srgbClr val="672D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3200" b="1" dirty="0" smtClean="0"/>
              <a:t>I</a:t>
            </a:r>
            <a:endParaRPr lang="en-US" sz="3200" b="1" dirty="0"/>
          </a:p>
        </p:txBody>
      </p:sp>
      <p:pic>
        <p:nvPicPr>
          <p:cNvPr id="15" name="Content Placeholder 14"/>
          <p:cNvPicPr>
            <a:picLocks noChangeAspect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1515"/>
            <a:ext cx="1583690" cy="1583690"/>
          </a:xfrm>
          <a:prstGeom prst="rect">
            <a:avLst/>
          </a:prstGeom>
        </p:spPr>
      </p:pic>
      <p:sp>
        <p:nvSpPr>
          <p:cNvPr id="10" name="Text Box 9"/>
          <p:cNvSpPr txBox="1"/>
          <p:nvPr/>
        </p:nvSpPr>
        <p:spPr>
          <a:xfrm>
            <a:off x="1683385" y="2856230"/>
            <a:ext cx="9751060" cy="332295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457200" indent="-457200">
              <a:buFont typeface="Wingdings" panose="05000000000000000000" charset="0"/>
              <a:buChar char="v"/>
            </a:pPr>
            <a:r>
              <a:rPr lang="en-US" sz="30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 đọc thông tin sách giáo khoa, vận dụng kiến thức sinh 7, trả lời các câu hỏi sau:</a:t>
            </a:r>
            <a:endParaRPr lang="en-US" sz="30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charset="0"/>
              <a:buChar char="ü"/>
            </a:pPr>
            <a:r>
              <a:rPr lang="en-US" sz="30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Trong chương trình sinh học 7, các em được học những ngành động vật nào?</a:t>
            </a:r>
            <a:endParaRPr lang="en-US" sz="30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charset="0"/>
              <a:buChar char="ü"/>
            </a:pPr>
            <a:r>
              <a:rPr lang="en-US" sz="30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Ngành động vật nào có cấu tạo hoàn chỉnh nhất?</a:t>
            </a:r>
            <a:endParaRPr lang="en-US" sz="30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charset="0"/>
              <a:buChar char="v"/>
            </a:pPr>
            <a:r>
              <a:rPr lang="en-US" sz="30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 hoàn thành bài tập câu lệnh ở trang 5 SGK.</a:t>
            </a:r>
            <a:endParaRPr lang="en-US" sz="30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0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3.7037E-6 L -0.29284 -0.0030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48" y="-16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6" grpId="1" animBg="1"/>
      <p:bldP spid="31" grpId="0" animBg="1"/>
      <p:bldP spid="31" grpId="1" animBg="1"/>
      <p:bldP spid="9" grpId="0" bldLvl="0" animBg="1"/>
      <p:bldP spid="9" grpId="1" bldLvl="0" animBg="1"/>
      <p:bldP spid="26" grpId="0"/>
      <p:bldP spid="26" grpId="1"/>
      <p:bldP spid="38" grpId="0" animBg="1"/>
      <p:bldP spid="39" grpId="0" animBg="1"/>
      <p:bldP spid="40" grpId="0" bldLvl="0" animBg="1"/>
      <p:bldP spid="43" grpId="0"/>
      <p:bldP spid="16" grpId="0" bldLvl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5410" y="354330"/>
            <a:ext cx="11062335" cy="852805"/>
          </a:xfrm>
        </p:spPr>
        <p:txBody>
          <a:bodyPr/>
          <a:p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-261257" y="0"/>
            <a:ext cx="12656457" cy="1207489"/>
          </a:xfrm>
          <a:prstGeom prst="roundRect">
            <a:avLst/>
          </a:prstGeom>
          <a:solidFill>
            <a:srgbClr val="672D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10102403" y="-78058"/>
            <a:ext cx="2292797" cy="2571094"/>
          </a:xfrm>
          <a:prstGeom prst="roundRect">
            <a:avLst/>
          </a:prstGeom>
          <a:solidFill>
            <a:srgbClr val="672D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-260985" y="153670"/>
            <a:ext cx="10363200" cy="89979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247577" y="284159"/>
            <a:ext cx="1706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</a:rPr>
              <a:t>BÀI 1</a:t>
            </a:r>
            <a:endParaRPr lang="en-US" sz="5400" b="1" dirty="0">
              <a:ln>
                <a:solidFill>
                  <a:srgbClr val="7030A0"/>
                </a:solidFill>
              </a:ln>
              <a:solidFill>
                <a:srgbClr val="7030A0"/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199" y="31106"/>
            <a:ext cx="1508589" cy="2129154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-261257" y="0"/>
            <a:ext cx="12656457" cy="1207489"/>
          </a:xfrm>
          <a:prstGeom prst="roundRect">
            <a:avLst/>
          </a:prstGeom>
          <a:solidFill>
            <a:srgbClr val="672D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10102403" y="-78058"/>
            <a:ext cx="2292797" cy="2571094"/>
          </a:xfrm>
          <a:prstGeom prst="roundRect">
            <a:avLst/>
          </a:prstGeom>
          <a:solidFill>
            <a:srgbClr val="672D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-147955" y="69850"/>
            <a:ext cx="10137140" cy="102171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199" y="31106"/>
            <a:ext cx="1508589" cy="2129154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-635" y="354330"/>
            <a:ext cx="10102850" cy="70675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n>
                  <a:solidFill>
                    <a:srgbClr val="672D59"/>
                  </a:solidFill>
                </a:ln>
                <a:solidFill>
                  <a:srgbClr val="672D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SINH TÌM HIỂU BÀI 1</a:t>
            </a:r>
            <a:endParaRPr lang="en-US" sz="4000" b="1" dirty="0">
              <a:ln>
                <a:solidFill>
                  <a:srgbClr val="672D59"/>
                </a:solidFill>
              </a:ln>
              <a:solidFill>
                <a:srgbClr val="672D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61131" y="2597523"/>
            <a:ext cx="11339295" cy="4016638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" name="Text Box 1"/>
          <p:cNvSpPr txBox="1"/>
          <p:nvPr/>
        </p:nvSpPr>
        <p:spPr>
          <a:xfrm>
            <a:off x="761365" y="1196975"/>
            <a:ext cx="9004300" cy="89916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p>
            <a:pPr>
              <a:lnSpc>
                <a:spcPct val="150000"/>
              </a:lnSpc>
            </a:pPr>
            <a:r>
              <a:rPr lang="en-US" sz="3500" b="1" dirty="0" smtClean="0">
                <a:ln>
                  <a:solidFill>
                    <a:srgbClr val="002060"/>
                  </a:solidFill>
                </a:ln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+mn-ea"/>
              </a:rPr>
              <a:t>Nhiệm vụ của môn cơ thể người và vệ sinh</a:t>
            </a:r>
            <a:endParaRPr lang="en-US" sz="3500" b="1">
              <a:ln/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14" name="Flowchart: Delay 13"/>
          <p:cNvSpPr/>
          <p:nvPr/>
        </p:nvSpPr>
        <p:spPr>
          <a:xfrm>
            <a:off x="-203200" y="1331515"/>
            <a:ext cx="777530" cy="629642"/>
          </a:xfrm>
          <a:prstGeom prst="flowChartDelay">
            <a:avLst/>
          </a:prstGeom>
          <a:solidFill>
            <a:srgbClr val="672D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3200" b="1" dirty="0" smtClean="0"/>
              <a:t>II</a:t>
            </a:r>
            <a:endParaRPr lang="en-US" sz="3200" b="1" dirty="0"/>
          </a:p>
        </p:txBody>
      </p:sp>
      <p:pic>
        <p:nvPicPr>
          <p:cNvPr id="15" name="Content Placeholder 14"/>
          <p:cNvPicPr>
            <a:picLocks noChangeAspect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1515"/>
            <a:ext cx="1583690" cy="1583690"/>
          </a:xfrm>
          <a:prstGeom prst="rect">
            <a:avLst/>
          </a:prstGeom>
        </p:spPr>
      </p:pic>
      <p:sp>
        <p:nvSpPr>
          <p:cNvPr id="10" name="Text Box 9"/>
          <p:cNvSpPr txBox="1"/>
          <p:nvPr/>
        </p:nvSpPr>
        <p:spPr>
          <a:xfrm>
            <a:off x="1457325" y="2856230"/>
            <a:ext cx="10457815" cy="353822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457200" indent="-457200">
              <a:buFont typeface="Wingdings" panose="05000000000000000000" charset="0"/>
              <a:buChar char="v"/>
            </a:pPr>
            <a:r>
              <a:rPr 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 đọc thông tin sách giáo khoa, trả lời các câu hỏi sau:</a:t>
            </a:r>
            <a:endParaRPr lang="en-US" sz="28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charset="0"/>
              <a:buChar char="ü"/>
            </a:pPr>
            <a:r>
              <a:rPr 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Nêu những nhiệm vụ của môn sinh học 8?</a:t>
            </a:r>
            <a:endParaRPr lang="en-US" sz="28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charset="0"/>
              <a:buChar char="ü"/>
            </a:pPr>
            <a:r>
              <a:rPr 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Nhiệm vụ nào là quan trọng hơn?</a:t>
            </a:r>
            <a:endParaRPr lang="en-US" sz="28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 typeface="Wingdings" panose="05000000000000000000" charset="0"/>
              <a:buChar char="ü"/>
            </a:pPr>
            <a:r>
              <a:rPr 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 Vì sao phải nghiên cứu cơ thể về cả 3 mặt: cấu tạo, chức năng và vệ sinh?</a:t>
            </a:r>
            <a:endParaRPr lang="en-US" sz="28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>
              <a:buFont typeface="Wingdings" panose="05000000000000000000" charset="0"/>
              <a:buChar char="v"/>
            </a:pPr>
            <a:r>
              <a:rPr 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 quan sát hình ảnh 1.1, 1.2, 1.3 SGK trả lời câu hỏi: Kiến thức về cơ thể người có liên quan đến những ngành khoa học nào?</a:t>
            </a:r>
            <a:endParaRPr lang="en-US" sz="28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3.7037E-6 L -0.29284 -0.0030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48" y="-16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3" dur="2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58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1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4" dur="20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67" dur="20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6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0" dur="20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6" grpId="1" bldLvl="0" animBg="1"/>
      <p:bldP spid="31" grpId="0" bldLvl="0" animBg="1"/>
      <p:bldP spid="31" grpId="1" bldLvl="0" animBg="1"/>
      <p:bldP spid="9" grpId="0" bldLvl="0" animBg="1"/>
      <p:bldP spid="9" grpId="1" bldLvl="0" animBg="1"/>
      <p:bldP spid="26" grpId="0"/>
      <p:bldP spid="26" grpId="1"/>
      <p:bldP spid="38" grpId="0" bldLvl="0" animBg="1"/>
      <p:bldP spid="39" grpId="0" bldLvl="0" animBg="1"/>
      <p:bldP spid="40" grpId="0" bldLvl="0" animBg="1"/>
      <p:bldP spid="43" grpId="0"/>
      <p:bldP spid="16" grpId="0" bldLvl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105410" y="354330"/>
            <a:ext cx="11062335" cy="852805"/>
          </a:xfrm>
        </p:spPr>
        <p:txBody>
          <a:bodyPr/>
          <a:p>
            <a:endParaRPr lang="en-US"/>
          </a:p>
        </p:txBody>
      </p:sp>
      <p:sp>
        <p:nvSpPr>
          <p:cNvPr id="6" name="Rounded Rectangle 5"/>
          <p:cNvSpPr/>
          <p:nvPr/>
        </p:nvSpPr>
        <p:spPr>
          <a:xfrm>
            <a:off x="-261257" y="0"/>
            <a:ext cx="12656457" cy="1207489"/>
          </a:xfrm>
          <a:prstGeom prst="roundRect">
            <a:avLst/>
          </a:prstGeom>
          <a:solidFill>
            <a:srgbClr val="672D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ounded Rectangle 30"/>
          <p:cNvSpPr/>
          <p:nvPr/>
        </p:nvSpPr>
        <p:spPr>
          <a:xfrm>
            <a:off x="10102403" y="-78058"/>
            <a:ext cx="2292797" cy="2571094"/>
          </a:xfrm>
          <a:prstGeom prst="roundRect">
            <a:avLst/>
          </a:prstGeom>
          <a:solidFill>
            <a:srgbClr val="672D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ounded Rectangle 8"/>
          <p:cNvSpPr/>
          <p:nvPr/>
        </p:nvSpPr>
        <p:spPr>
          <a:xfrm>
            <a:off x="-260985" y="153670"/>
            <a:ext cx="10363200" cy="89979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TextBox 25"/>
          <p:cNvSpPr txBox="1"/>
          <p:nvPr/>
        </p:nvSpPr>
        <p:spPr>
          <a:xfrm>
            <a:off x="5247577" y="284159"/>
            <a:ext cx="17068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</a:rPr>
              <a:t>BÀI 1</a:t>
            </a:r>
            <a:endParaRPr lang="en-US" sz="5400" b="1" dirty="0">
              <a:ln>
                <a:solidFill>
                  <a:srgbClr val="7030A0"/>
                </a:solidFill>
              </a:ln>
              <a:solidFill>
                <a:srgbClr val="7030A0"/>
              </a:solidFill>
            </a:endParaRPr>
          </a:p>
        </p:txBody>
      </p:sp>
      <p:pic>
        <p:nvPicPr>
          <p:cNvPr id="30" name="Picture 29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199" y="31106"/>
            <a:ext cx="1508589" cy="2129154"/>
          </a:xfrm>
          <a:prstGeom prst="rect">
            <a:avLst/>
          </a:prstGeom>
        </p:spPr>
      </p:pic>
      <p:sp>
        <p:nvSpPr>
          <p:cNvPr id="38" name="Rounded Rectangle 37"/>
          <p:cNvSpPr/>
          <p:nvPr/>
        </p:nvSpPr>
        <p:spPr>
          <a:xfrm>
            <a:off x="-261257" y="0"/>
            <a:ext cx="12656457" cy="1207489"/>
          </a:xfrm>
          <a:prstGeom prst="roundRect">
            <a:avLst/>
          </a:prstGeom>
          <a:solidFill>
            <a:srgbClr val="672D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Rounded Rectangle 38"/>
          <p:cNvSpPr/>
          <p:nvPr/>
        </p:nvSpPr>
        <p:spPr>
          <a:xfrm>
            <a:off x="10102403" y="-78058"/>
            <a:ext cx="2292797" cy="2571094"/>
          </a:xfrm>
          <a:prstGeom prst="roundRect">
            <a:avLst/>
          </a:prstGeom>
          <a:solidFill>
            <a:srgbClr val="672D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ounded Rectangle 39"/>
          <p:cNvSpPr/>
          <p:nvPr/>
        </p:nvSpPr>
        <p:spPr>
          <a:xfrm>
            <a:off x="-147955" y="69850"/>
            <a:ext cx="10137140" cy="1021715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1" name="Picture 40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06199" y="31106"/>
            <a:ext cx="1508589" cy="2129154"/>
          </a:xfrm>
          <a:prstGeom prst="rect">
            <a:avLst/>
          </a:prstGeom>
        </p:spPr>
      </p:pic>
      <p:sp>
        <p:nvSpPr>
          <p:cNvPr id="43" name="TextBox 42"/>
          <p:cNvSpPr txBox="1"/>
          <p:nvPr/>
        </p:nvSpPr>
        <p:spPr>
          <a:xfrm>
            <a:off x="-635" y="354330"/>
            <a:ext cx="10102850" cy="70675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sz="4000" b="1" dirty="0">
                <a:ln>
                  <a:solidFill>
                    <a:srgbClr val="672D59"/>
                  </a:solidFill>
                </a:ln>
                <a:solidFill>
                  <a:srgbClr val="672D5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HƯỚNG DẪN HỌC SINH TÌM HIỂU BÀI 1</a:t>
            </a:r>
            <a:endParaRPr lang="en-US" sz="4000" b="1" dirty="0">
              <a:ln>
                <a:solidFill>
                  <a:srgbClr val="672D59"/>
                </a:solidFill>
              </a:ln>
              <a:solidFill>
                <a:srgbClr val="672D5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61365" y="2597785"/>
            <a:ext cx="11339195" cy="2324735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en-US"/>
          </a:p>
        </p:txBody>
      </p:sp>
      <p:sp>
        <p:nvSpPr>
          <p:cNvPr id="2" name="Text Box 1"/>
          <p:cNvSpPr txBox="1"/>
          <p:nvPr/>
        </p:nvSpPr>
        <p:spPr>
          <a:xfrm>
            <a:off x="668655" y="1196975"/>
            <a:ext cx="9432925" cy="78359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p>
            <a:pPr>
              <a:lnSpc>
                <a:spcPct val="150000"/>
              </a:lnSpc>
            </a:pPr>
            <a:r>
              <a:rPr lang="en-US" sz="30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Phương pháp học tập môn học cơ thể người và vệ sinh</a:t>
            </a:r>
            <a:endParaRPr lang="en-US" sz="30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Flowchart: Delay 13"/>
          <p:cNvSpPr/>
          <p:nvPr/>
        </p:nvSpPr>
        <p:spPr>
          <a:xfrm>
            <a:off x="-203200" y="1331515"/>
            <a:ext cx="777530" cy="629642"/>
          </a:xfrm>
          <a:prstGeom prst="flowChartDelay">
            <a:avLst/>
          </a:prstGeom>
          <a:solidFill>
            <a:srgbClr val="672D5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sz="3200" b="1" dirty="0" smtClean="0"/>
              <a:t>III</a:t>
            </a:r>
            <a:endParaRPr lang="en-US" sz="3200" b="1" dirty="0"/>
          </a:p>
        </p:txBody>
      </p:sp>
      <p:pic>
        <p:nvPicPr>
          <p:cNvPr id="15" name="Content Placeholder 14"/>
          <p:cNvPicPr>
            <a:picLocks noChangeAspect="1"/>
          </p:cNvPicPr>
          <p:nvPr>
            <p:ph idx="1"/>
          </p:nvPr>
        </p:nvPicPr>
        <p:blipFill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10000" b="90000" l="10000" r="9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961515"/>
            <a:ext cx="1583690" cy="1583690"/>
          </a:xfrm>
          <a:prstGeom prst="rect">
            <a:avLst/>
          </a:prstGeom>
        </p:spPr>
      </p:pic>
      <p:sp>
        <p:nvSpPr>
          <p:cNvPr id="10" name="Text Box 9"/>
          <p:cNvSpPr txBox="1"/>
          <p:nvPr/>
        </p:nvSpPr>
        <p:spPr>
          <a:xfrm>
            <a:off x="1457325" y="2856230"/>
            <a:ext cx="10457815" cy="13836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457200" indent="-457200">
              <a:buFont typeface="Wingdings" panose="05000000000000000000" charset="0"/>
              <a:buChar char="v"/>
            </a:pPr>
            <a:r>
              <a:rPr 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Học sinh đọc thông tin sách giáo khoa, trả lời câu hỏi sau:</a:t>
            </a:r>
            <a:endParaRPr lang="en-US" sz="28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buFont typeface="Wingdings" panose="05000000000000000000" charset="0"/>
              <a:buNone/>
            </a:pPr>
            <a:r>
              <a:rPr lang="en-US" sz="2800" b="1">
                <a:gradFill>
                  <a:gsLst>
                    <a:gs pos="0">
                      <a:srgbClr val="012D86"/>
                    </a:gs>
                    <a:gs pos="100000">
                      <a:srgbClr val="0E2557"/>
                    </a:gs>
                  </a:gsLst>
                  <a:lin scaled="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Nêu một số phương pháp để học tốt bộ môn?</a:t>
            </a:r>
            <a:endParaRPr lang="en-US" sz="28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0">
              <a:buFont typeface="Wingdings" panose="05000000000000000000" charset="0"/>
              <a:buNone/>
            </a:pPr>
            <a:endParaRPr lang="en-US" sz="2800" b="1">
              <a:gradFill>
                <a:gsLst>
                  <a:gs pos="0">
                    <a:srgbClr val="012D86"/>
                  </a:gs>
                  <a:gs pos="100000">
                    <a:srgbClr val="0E2557"/>
                  </a:gs>
                </a:gsLst>
                <a:lin scaled="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6.25E-7 3.7037E-6 L -0.29284 -0.00301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48" y="-162"/>
                                    </p:animMotion>
                                  </p:childTnLst>
                                </p:cTn>
                              </p:par>
                              <p:par>
                                <p:cTn id="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500"/>
                            </p:stCondLst>
                            <p:childTnLst>
                              <p:par>
                                <p:cTn id="4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8" dur="20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1" dur="20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ldLvl="0" animBg="1"/>
      <p:bldP spid="6" grpId="1" bldLvl="0" animBg="1"/>
      <p:bldP spid="31" grpId="0" bldLvl="0" animBg="1"/>
      <p:bldP spid="31" grpId="1" bldLvl="0" animBg="1"/>
      <p:bldP spid="9" grpId="0" bldLvl="0" animBg="1"/>
      <p:bldP spid="9" grpId="1" bldLvl="0" animBg="1"/>
      <p:bldP spid="26" grpId="0"/>
      <p:bldP spid="26" grpId="1"/>
      <p:bldP spid="38" grpId="0" bldLvl="0" animBg="1"/>
      <p:bldP spid="39" grpId="0" bldLvl="0" animBg="1"/>
      <p:bldP spid="40" grpId="0" bldLvl="0" animBg="1"/>
      <p:bldP spid="43" grpId="0"/>
      <p:bldP spid="16" grpId="0" bldLvl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943</Words>
  <Application>WPS Presentation</Application>
  <PresentationFormat>Widescreen</PresentationFormat>
  <Paragraphs>40</Paragraphs>
  <Slides>3</Slides>
  <Notes>24</Notes>
  <HiddenSlides>0</HiddenSlides>
  <MMClips>2</MMClips>
  <ScaleCrop>false</ScaleCrop>
  <HeadingPairs>
    <vt:vector size="6" baseType="variant">
      <vt:variant>
        <vt:lpstr>已用的字体</vt:lpstr>
      </vt:variant>
      <vt:variant>
        <vt:i4>12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</vt:i4>
      </vt:variant>
    </vt:vector>
  </HeadingPairs>
  <TitlesOfParts>
    <vt:vector size="16" baseType="lpstr">
      <vt:lpstr>Arial</vt:lpstr>
      <vt:lpstr>SimSun</vt:lpstr>
      <vt:lpstr>Wingdings</vt:lpstr>
      <vt:lpstr>Times New Roman</vt:lpstr>
      <vt:lpstr>Calibri</vt:lpstr>
      <vt:lpstr>Microsoft YaHei</vt:lpstr>
      <vt:lpstr/>
      <vt:lpstr>Arial Unicode MS</vt:lpstr>
      <vt:lpstr>Calibri Light</vt:lpstr>
      <vt:lpstr>Courier New</vt:lpstr>
      <vt:lpstr>Wingdings</vt:lpstr>
      <vt:lpstr>Segoe Print</vt:lpstr>
      <vt:lpstr>Office Theme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ASUS</cp:lastModifiedBy>
  <cp:revision>260</cp:revision>
  <dcterms:created xsi:type="dcterms:W3CDTF">2021-08-22T20:24:00Z</dcterms:created>
  <dcterms:modified xsi:type="dcterms:W3CDTF">2021-09-02T06:10:18Z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1033-11.2.0.9669</vt:lpwstr>
  </property>
</Properties>
</file>